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59" r:id="rId6"/>
    <p:sldId id="269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Arial Black" panose="020B0A04020102020204" pitchFamily="34" charset="0"/>
      <p:bold r:id="rId23"/>
    </p:embeddedFont>
    <p:embeddedFont>
      <p:font typeface="Wingdings 3" panose="05040102010807070707" pitchFamily="18" charset="2"/>
      <p:regular r:id="rId24"/>
    </p:embeddedFont>
    <p:embeddedFont>
      <p:font typeface="MS UI Gothic" panose="020B0600070205080204" pitchFamily="34" charset="-128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12.tmp>
</file>

<file path=ppt/media/image13.tmp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5B30F1-AE1B-4F65-80A9-1AB78E28B44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2E139-8022-4575-8297-89BB8F56B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31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678F0-384F-4B3F-B9E2-C2B857BA9E74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5A726-E49A-499C-BEF2-B05E47E39276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5E369-AE09-4562-8789-05A198AD86C6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064A-3392-4D2B-89EC-6AC65E0843F7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A7DEC-8784-4447-9DEC-185DB4F9D76F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4B76D-4633-4CDF-8BF2-2F9DC728C053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EEDE3-A1EF-448C-AE5A-417BEDA02639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32514-E5EE-423A-904C-BCCEEC841943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18BB-FA5A-4A6C-A3E7-6E9A29E82B15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5F06-8FEF-4A3B-BC77-5A0344CADADF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E3948-4E18-4A2F-9DA0-06F44A8FACDC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2492-FA0B-4D66-A3F3-441542986BB9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5EE93-4EA1-45D9-93BA-4A91769A8735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4873-3F17-4F34-9022-9AF09D85582E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8EB65-4700-4961-8F55-6D1F183813C4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0281A-8A54-4AA1-AB3F-0871D18DF19E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D57E-EC25-4ED5-80DD-AE0DB6250658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3000">
              <a:schemeClr val="bg1"/>
            </a:gs>
            <a:gs pos="69000">
              <a:schemeClr val="bg1"/>
            </a:gs>
            <a:gs pos="97000">
              <a:schemeClr val="tx1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BA34485-D3F3-41C8-AF94-66F228307B88}" type="datetime1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3956858"/>
            <a:ext cx="10624180" cy="820523"/>
          </a:xfrm>
        </p:spPr>
        <p:txBody>
          <a:bodyPr/>
          <a:lstStyle/>
          <a:p>
            <a:r>
              <a:rPr lang="en-US" sz="4000" dirty="0" smtClean="0">
                <a:solidFill>
                  <a:srgbClr val="FFC000"/>
                </a:solidFill>
                <a:latin typeface="Arial Black" panose="020B0A04020102020204" pitchFamily="34" charset="0"/>
              </a:rPr>
              <a:t>Python Programming</a:t>
            </a:r>
            <a:endParaRPr lang="en-US" sz="40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2502646" cy="393136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FFC000"/>
                </a:solidFill>
              </a:rPr>
              <a:t>practice exam 2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79"/>
          <a:stretch/>
        </p:blipFill>
        <p:spPr>
          <a:xfrm>
            <a:off x="11636" y="18661"/>
            <a:ext cx="4289772" cy="41521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597" y="2871077"/>
            <a:ext cx="2667000" cy="2667000"/>
          </a:xfrm>
          <a:prstGeom prst="rect">
            <a:avLst/>
          </a:prstGeom>
          <a:scene3d>
            <a:camera prst="obliqueBottomLeft"/>
            <a:lightRig rig="threePt" dir="t"/>
          </a:scene3d>
        </p:spPr>
      </p:pic>
      <p:sp>
        <p:nvSpPr>
          <p:cNvPr id="7" name="TextBox 6"/>
          <p:cNvSpPr txBox="1"/>
          <p:nvPr/>
        </p:nvSpPr>
        <p:spPr>
          <a:xfrm>
            <a:off x="5744095" y="0"/>
            <a:ext cx="6447905" cy="120032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  <a:latin typeface="+mj-lt"/>
                <a:ea typeface="MS UI Gothic" panose="020B0600070205080204" pitchFamily="34" charset="-128"/>
                <a:cs typeface="Arial" panose="020B0604020202020204" pitchFamily="34" charset="0"/>
              </a:rPr>
              <a:t>IS612 Introduction to Coding</a:t>
            </a:r>
          </a:p>
          <a:p>
            <a:pPr algn="r"/>
            <a:r>
              <a:rPr lang="en-US" sz="3600" b="1" dirty="0" smtClean="0">
                <a:solidFill>
                  <a:schemeClr val="bg1"/>
                </a:solidFill>
                <a:latin typeface="+mj-lt"/>
                <a:ea typeface="MS UI Gothic" panose="020B0600070205080204" pitchFamily="34" charset="-128"/>
                <a:cs typeface="Arial" panose="020B0604020202020204" pitchFamily="34" charset="0"/>
              </a:rPr>
              <a:t>Spring 2021</a:t>
            </a:r>
            <a:endParaRPr lang="en-US" sz="3600" b="1" dirty="0">
              <a:solidFill>
                <a:schemeClr val="bg1"/>
              </a:solidFill>
              <a:latin typeface="+mj-lt"/>
              <a:ea typeface="MS UI Gothic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7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40"/>
          <p:cNvSpPr/>
          <p:nvPr/>
        </p:nvSpPr>
        <p:spPr>
          <a:xfrm>
            <a:off x="2605577" y="3217026"/>
            <a:ext cx="72969" cy="49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11266" y="186712"/>
            <a:ext cx="5000568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Formatted Output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4" name="Picture 3" descr="Python 3.6.1 She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63" y="1263347"/>
            <a:ext cx="4472715" cy="9593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26575" y="1109458"/>
            <a:ext cx="2934392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Format for </a:t>
            </a:r>
            <a:r>
              <a:rPr lang="en-US" sz="1400" b="1" dirty="0" smtClean="0">
                <a:solidFill>
                  <a:srgbClr val="FFC000"/>
                </a:solidFill>
              </a:rPr>
              <a:t>displayDetectorInfo</a:t>
            </a:r>
            <a:endParaRPr lang="en-US" sz="1400" b="1" dirty="0">
              <a:solidFill>
                <a:srgbClr val="FFC000"/>
              </a:solidFill>
            </a:endParaRPr>
          </a:p>
        </p:txBody>
      </p:sp>
      <p:pic>
        <p:nvPicPr>
          <p:cNvPr id="6" name="Picture 5" descr="Python 3.6.1 Shell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731" y="1944320"/>
            <a:ext cx="8385693" cy="47445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821" y="3880065"/>
            <a:ext cx="1961803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Bytes and Bit Counts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13" name="Elbow Connector 12"/>
          <p:cNvCxnSpPr>
            <a:stCxn id="7" idx="3"/>
          </p:cNvCxnSpPr>
          <p:nvPr/>
        </p:nvCxnSpPr>
        <p:spPr>
          <a:xfrm>
            <a:off x="2048624" y="4033954"/>
            <a:ext cx="644699" cy="42166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20073" y="4714927"/>
            <a:ext cx="1961803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Bytes Percentages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18" name="Straight Arrow Connector 17"/>
          <p:cNvCxnSpPr>
            <a:stCxn id="14" idx="3"/>
          </p:cNvCxnSpPr>
          <p:nvPr/>
        </p:nvCxnSpPr>
        <p:spPr>
          <a:xfrm>
            <a:off x="2081876" y="4868816"/>
            <a:ext cx="644699" cy="24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632306" y="5172127"/>
            <a:ext cx="3229956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Malformed Byte count and indexes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21" name="Elbow Connector 20"/>
          <p:cNvCxnSpPr>
            <a:stCxn id="19" idx="2"/>
          </p:cNvCxnSpPr>
          <p:nvPr/>
        </p:nvCxnSpPr>
        <p:spPr>
          <a:xfrm rot="5400000">
            <a:off x="9322478" y="4719536"/>
            <a:ext cx="164438" cy="1685175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285644" y="5952120"/>
            <a:ext cx="2174240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Virus Detection Results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24" name="Straight Arrow Connector 23"/>
          <p:cNvCxnSpPr>
            <a:stCxn id="22" idx="1"/>
          </p:cNvCxnSpPr>
          <p:nvPr/>
        </p:nvCxnSpPr>
        <p:spPr>
          <a:xfrm flipH="1">
            <a:off x="6517178" y="6106009"/>
            <a:ext cx="768466" cy="38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7" idx="3"/>
            <a:endCxn id="41" idx="2"/>
          </p:cNvCxnSpPr>
          <p:nvPr/>
        </p:nvCxnSpPr>
        <p:spPr>
          <a:xfrm flipV="1">
            <a:off x="2048624" y="3241964"/>
            <a:ext cx="556953" cy="791990"/>
          </a:xfrm>
          <a:prstGeom prst="bentConnector3">
            <a:avLst>
              <a:gd name="adj1" fmla="val 5597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426960" y="2137317"/>
            <a:ext cx="1775229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Virus Detector Info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46" name="Elbow Connector 45"/>
          <p:cNvCxnSpPr>
            <a:stCxn id="44" idx="1"/>
          </p:cNvCxnSpPr>
          <p:nvPr/>
        </p:nvCxnSpPr>
        <p:spPr>
          <a:xfrm rot="10800000" flipV="1">
            <a:off x="6159732" y="2291205"/>
            <a:ext cx="1267229" cy="485245"/>
          </a:xfrm>
          <a:prstGeom prst="bentConnector3">
            <a:avLst>
              <a:gd name="adj1" fmla="val 15233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942023" y="1983428"/>
            <a:ext cx="2169622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Filepath of infected file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50" name="Elbow Connector 49"/>
          <p:cNvCxnSpPr>
            <a:stCxn id="48" idx="2"/>
          </p:cNvCxnSpPr>
          <p:nvPr/>
        </p:nvCxnSpPr>
        <p:spPr>
          <a:xfrm rot="5400000">
            <a:off x="9684853" y="1633974"/>
            <a:ext cx="684751" cy="19992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389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E2_SOLUTION.py - C:/Users/msgth/Desktop/Z_PythonCUNY/PE2_SOLUTION.py (3.6.1)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22" y="2014330"/>
            <a:ext cx="7452278" cy="4673874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11266" y="186712"/>
            <a:ext cx="8051338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Testing and Expected Output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0106" y="1354649"/>
            <a:ext cx="11382404" cy="4658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Define a </a:t>
            </a:r>
            <a:r>
              <a:rPr lang="en-US" dirty="0" smtClean="0">
                <a:solidFill>
                  <a:srgbClr val="FFC000"/>
                </a:solidFill>
              </a:rPr>
              <a:t>main method</a:t>
            </a:r>
            <a:r>
              <a:rPr lang="en-US" dirty="0" smtClean="0"/>
              <a:t> in your script and include the code </a:t>
            </a:r>
            <a:r>
              <a:rPr lang="en-US" u="sng" dirty="0" smtClean="0">
                <a:solidFill>
                  <a:srgbClr val="FFC000"/>
                </a:solidFill>
              </a:rPr>
              <a:t>exactly</a:t>
            </a:r>
            <a:r>
              <a:rPr lang="en-US" dirty="0" smtClean="0"/>
              <a:t> as shown below.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82044" y="2268842"/>
            <a:ext cx="2568632" cy="307777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Replace with your filepaths</a:t>
            </a:r>
            <a:endParaRPr lang="en-US" sz="1400" b="1" dirty="0">
              <a:solidFill>
                <a:srgbClr val="FFC000"/>
              </a:solidFill>
            </a:endParaRPr>
          </a:p>
        </p:txBody>
      </p:sp>
      <p:cxnSp>
        <p:nvCxnSpPr>
          <p:cNvPr id="8" name="Elbow Connector 7"/>
          <p:cNvCxnSpPr>
            <a:stCxn id="6" idx="3"/>
          </p:cNvCxnSpPr>
          <p:nvPr/>
        </p:nvCxnSpPr>
        <p:spPr>
          <a:xfrm flipH="1">
            <a:off x="4695825" y="2422731"/>
            <a:ext cx="1754851" cy="558594"/>
          </a:xfrm>
          <a:prstGeom prst="bentConnector3">
            <a:avLst>
              <a:gd name="adj1" fmla="val -1302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33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11265" y="186712"/>
            <a:ext cx="9775709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Testing and Expected Output Format</a:t>
            </a:r>
            <a:endParaRPr lang="en-US" dirty="0">
              <a:solidFill>
                <a:srgbClr val="FFC000"/>
              </a:solidFill>
            </a:endParaRPr>
          </a:p>
        </p:txBody>
      </p:sp>
      <p:pic>
        <p:nvPicPr>
          <p:cNvPr id="7" name="Picture 6" descr="Python 3.6.1 She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69" y="1127722"/>
            <a:ext cx="6939712" cy="3926416"/>
          </a:xfrm>
          <a:prstGeom prst="rect">
            <a:avLst/>
          </a:prstGeom>
        </p:spPr>
      </p:pic>
      <p:pic>
        <p:nvPicPr>
          <p:cNvPr id="8" name="Picture 7" descr="Python 3.6.1 Shell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849" y="2966332"/>
            <a:ext cx="6065571" cy="36256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583681" y="2567710"/>
            <a:ext cx="4563686" cy="523220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Both screenshots show the combined formatted output of running the script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38438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224" y="170086"/>
            <a:ext cx="3410500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General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106" y="1354648"/>
            <a:ext cx="11382404" cy="3957185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This is your </a:t>
            </a:r>
            <a:r>
              <a:rPr lang="en-US" b="1" dirty="0" smtClean="0">
                <a:solidFill>
                  <a:srgbClr val="FFC000"/>
                </a:solidFill>
              </a:rPr>
              <a:t>practice exam </a:t>
            </a:r>
            <a:r>
              <a:rPr lang="en-US" dirty="0" smtClean="0"/>
              <a:t>it is </a:t>
            </a:r>
            <a:r>
              <a:rPr lang="en-US" smtClean="0"/>
              <a:t>worth </a:t>
            </a:r>
            <a:r>
              <a:rPr lang="en-US" smtClean="0"/>
              <a:t>6 </a:t>
            </a:r>
            <a:r>
              <a:rPr lang="en-US" dirty="0" smtClean="0"/>
              <a:t>points.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Your practice exam will </a:t>
            </a:r>
            <a:r>
              <a:rPr lang="en-US" u="sng" dirty="0" smtClean="0"/>
              <a:t>serves as the basis for your Exam 2 </a:t>
            </a:r>
            <a:r>
              <a:rPr lang="en-US" dirty="0" smtClean="0"/>
              <a:t>on Monday March 29.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You have until </a:t>
            </a:r>
            <a:r>
              <a:rPr lang="en-US" dirty="0" smtClean="0">
                <a:solidFill>
                  <a:srgbClr val="FFC000"/>
                </a:solidFill>
              </a:rPr>
              <a:t>6 PM Monday March 29 </a:t>
            </a:r>
            <a:r>
              <a:rPr lang="en-US" dirty="0" smtClean="0"/>
              <a:t>to submit the exam on BrightSpace.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Create all the Python code necessary in a </a:t>
            </a:r>
            <a:r>
              <a:rPr lang="en-US" u="sng" dirty="0" smtClean="0"/>
              <a:t>single</a:t>
            </a:r>
            <a:r>
              <a:rPr lang="en-US" dirty="0" smtClean="0"/>
              <a:t> .py script… [</a:t>
            </a:r>
            <a:r>
              <a:rPr lang="en-US" i="1" dirty="0" smtClean="0">
                <a:solidFill>
                  <a:srgbClr val="FFC000"/>
                </a:solidFill>
              </a:rPr>
              <a:t>lastname</a:t>
            </a:r>
            <a:r>
              <a:rPr lang="en-US" dirty="0" smtClean="0"/>
              <a:t>]</a:t>
            </a:r>
            <a:r>
              <a:rPr lang="en-US" dirty="0" smtClean="0">
                <a:solidFill>
                  <a:srgbClr val="FFC000"/>
                </a:solidFill>
              </a:rPr>
              <a:t>.py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Follow the specification for each method as described in the Method Specification charts.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Create and execute the code shown on slide 11…you </a:t>
            </a:r>
            <a:r>
              <a:rPr lang="en-US" dirty="0" smtClean="0">
                <a:solidFill>
                  <a:srgbClr val="FF0000"/>
                </a:solidFill>
              </a:rPr>
              <a:t>may not </a:t>
            </a:r>
            <a:r>
              <a:rPr lang="en-US" dirty="0" smtClean="0"/>
              <a:t>add any additional code to the main method other than what is shown.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Utilize the files </a:t>
            </a:r>
            <a:r>
              <a:rPr lang="en-US" dirty="0" smtClean="0">
                <a:solidFill>
                  <a:srgbClr val="FFC000"/>
                </a:solidFill>
              </a:rPr>
              <a:t>IFile1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C000"/>
                </a:solidFill>
              </a:rPr>
              <a:t>IFile2</a:t>
            </a:r>
            <a:r>
              <a:rPr lang="en-US" dirty="0" smtClean="0"/>
              <a:t> (included) for the testing process.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You </a:t>
            </a:r>
            <a:r>
              <a:rPr lang="en-US" dirty="0" smtClean="0">
                <a:solidFill>
                  <a:srgbClr val="FF0000"/>
                </a:solidFill>
              </a:rPr>
              <a:t>may not </a:t>
            </a:r>
            <a:r>
              <a:rPr lang="en-US" dirty="0" smtClean="0"/>
              <a:t>create </a:t>
            </a:r>
            <a:r>
              <a:rPr lang="en-US" dirty="0" smtClean="0">
                <a:solidFill>
                  <a:srgbClr val="FF0000"/>
                </a:solidFill>
              </a:rPr>
              <a:t>any</a:t>
            </a:r>
            <a:r>
              <a:rPr lang="en-US" dirty="0" smtClean="0"/>
              <a:t> additional methods or utilize </a:t>
            </a:r>
            <a:r>
              <a:rPr lang="en-US" dirty="0" smtClean="0">
                <a:solidFill>
                  <a:srgbClr val="FF0000"/>
                </a:solidFill>
              </a:rPr>
              <a:t>any</a:t>
            </a:r>
            <a:r>
              <a:rPr lang="en-US" dirty="0" smtClean="0"/>
              <a:t> imported methods to create the  instance and static methods required for the class.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Ensure that your output is </a:t>
            </a:r>
            <a:r>
              <a:rPr lang="en-US" dirty="0" smtClean="0">
                <a:solidFill>
                  <a:srgbClr val="FFC000"/>
                </a:solidFill>
              </a:rPr>
              <a:t>formatted as shown </a:t>
            </a:r>
            <a:r>
              <a:rPr lang="en-US" dirty="0" smtClean="0"/>
              <a:t>in the example on slide 12.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663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14" y="205564"/>
            <a:ext cx="3410500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General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49830" y="2143640"/>
            <a:ext cx="2344189" cy="53201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VirusDetector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64276" y="1171564"/>
            <a:ext cx="1712421" cy="37875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Infected File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nip Same Side Corner Rectangle 11"/>
          <p:cNvSpPr/>
          <p:nvPr/>
        </p:nvSpPr>
        <p:spPr>
          <a:xfrm>
            <a:off x="3133897" y="2793070"/>
            <a:ext cx="1587731" cy="914400"/>
          </a:xfrm>
          <a:prstGeom prst="snip2Same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File Analyzer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396539" y="4988810"/>
            <a:ext cx="3000894" cy="1183519"/>
          </a:xfrm>
          <a:prstGeom prst="roundRect">
            <a:avLst/>
          </a:prstGeom>
          <a:solidFill>
            <a:schemeClr val="tx1">
              <a:lumMod val="5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Checks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FF00"/>
                </a:solidFill>
              </a:rPr>
              <a:t>AlphaVirus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FF00"/>
                </a:solidFill>
              </a:rPr>
              <a:t>BetaVirus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rgbClr val="FFFF00"/>
                </a:solidFill>
              </a:rPr>
              <a:t>GammaVirus</a:t>
            </a:r>
            <a:endParaRPr lang="en-US" sz="1400" b="1" dirty="0">
              <a:solidFill>
                <a:srgbClr val="FFFF00"/>
              </a:solidFill>
            </a:endParaRPr>
          </a:p>
          <a:p>
            <a:r>
              <a:rPr lang="en-US" sz="1400" b="1" dirty="0" smtClean="0">
                <a:solidFill>
                  <a:schemeClr val="bg1"/>
                </a:solidFill>
              </a:rPr>
              <a:t>Displays Byte Analysis Statistics</a:t>
            </a:r>
          </a:p>
        </p:txBody>
      </p:sp>
      <p:sp>
        <p:nvSpPr>
          <p:cNvPr id="25" name="Snip Same Side Corner Rectangle 24"/>
          <p:cNvSpPr/>
          <p:nvPr/>
        </p:nvSpPr>
        <p:spPr>
          <a:xfrm>
            <a:off x="1259378" y="2811777"/>
            <a:ext cx="1587731" cy="914400"/>
          </a:xfrm>
          <a:prstGeom prst="snip2Same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Code Buffer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0" name="Elbow Connector 29"/>
          <p:cNvCxnSpPr>
            <a:stCxn id="5" idx="1"/>
            <a:endCxn id="37" idx="2"/>
          </p:cNvCxnSpPr>
          <p:nvPr/>
        </p:nvCxnSpPr>
        <p:spPr>
          <a:xfrm rot="10800000" flipH="1" flipV="1">
            <a:off x="1749829" y="2409647"/>
            <a:ext cx="2302627" cy="1915048"/>
          </a:xfrm>
          <a:prstGeom prst="bentConnector3">
            <a:avLst>
              <a:gd name="adj1" fmla="val -30145"/>
            </a:avLst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5" idx="3"/>
            <a:endCxn id="12" idx="0"/>
          </p:cNvCxnSpPr>
          <p:nvPr/>
        </p:nvCxnSpPr>
        <p:spPr>
          <a:xfrm>
            <a:off x="4094019" y="2409647"/>
            <a:ext cx="627609" cy="840623"/>
          </a:xfrm>
          <a:prstGeom prst="bentConnector3">
            <a:avLst>
              <a:gd name="adj1" fmla="val 136424"/>
            </a:avLst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6" idx="3"/>
            <a:endCxn id="5" idx="0"/>
          </p:cNvCxnSpPr>
          <p:nvPr/>
        </p:nvCxnSpPr>
        <p:spPr>
          <a:xfrm>
            <a:off x="2676697" y="1360941"/>
            <a:ext cx="245228" cy="782699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ight Arrow 34"/>
          <p:cNvSpPr/>
          <p:nvPr/>
        </p:nvSpPr>
        <p:spPr>
          <a:xfrm>
            <a:off x="2801390" y="3119348"/>
            <a:ext cx="448887" cy="299258"/>
          </a:xfrm>
          <a:prstGeom prst="rightArrow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Snip Same Side Corner Rectangle 36"/>
          <p:cNvSpPr/>
          <p:nvPr/>
        </p:nvSpPr>
        <p:spPr>
          <a:xfrm>
            <a:off x="4052457" y="3867495"/>
            <a:ext cx="1587731" cy="914400"/>
          </a:xfrm>
          <a:prstGeom prst="snip2Same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Report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Generator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1" name="Elbow Connector 40"/>
          <p:cNvCxnSpPr>
            <a:stCxn id="5" idx="1"/>
            <a:endCxn id="25" idx="2"/>
          </p:cNvCxnSpPr>
          <p:nvPr/>
        </p:nvCxnSpPr>
        <p:spPr>
          <a:xfrm rot="10800000" flipV="1">
            <a:off x="1259378" y="2409647"/>
            <a:ext cx="490452" cy="859330"/>
          </a:xfrm>
          <a:prstGeom prst="bentConnector3">
            <a:avLst>
              <a:gd name="adj1" fmla="val 139830"/>
            </a:avLst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>
            <a:stCxn id="12" idx="1"/>
            <a:endCxn id="15" idx="1"/>
          </p:cNvCxnSpPr>
          <p:nvPr/>
        </p:nvCxnSpPr>
        <p:spPr>
          <a:xfrm rot="5400000">
            <a:off x="1725601" y="3378408"/>
            <a:ext cx="1873100" cy="2531224"/>
          </a:xfrm>
          <a:prstGeom prst="bentConnector4">
            <a:avLst>
              <a:gd name="adj1" fmla="val 45743"/>
              <a:gd name="adj2" fmla="val 109031"/>
            </a:avLst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Python 3.6.1 She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972" y="4148052"/>
            <a:ext cx="4524155" cy="2496938"/>
          </a:xfrm>
          <a:prstGeom prst="rect">
            <a:avLst/>
          </a:prstGeom>
          <a:ln w="28575">
            <a:solidFill>
              <a:srgbClr val="FFC000"/>
            </a:solidFill>
          </a:ln>
        </p:spPr>
      </p:pic>
      <p:cxnSp>
        <p:nvCxnSpPr>
          <p:cNvPr id="16" name="Elbow Connector 15"/>
          <p:cNvCxnSpPr>
            <a:stCxn id="37" idx="0"/>
            <a:endCxn id="8" idx="1"/>
          </p:cNvCxnSpPr>
          <p:nvPr/>
        </p:nvCxnSpPr>
        <p:spPr>
          <a:xfrm>
            <a:off x="5640188" y="4324695"/>
            <a:ext cx="546784" cy="1071826"/>
          </a:xfrm>
          <a:prstGeom prst="bentConnector3">
            <a:avLst>
              <a:gd name="adj1" fmla="val 50000"/>
            </a:avLst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5" idx="3"/>
            <a:endCxn id="37" idx="1"/>
          </p:cNvCxnSpPr>
          <p:nvPr/>
        </p:nvCxnSpPr>
        <p:spPr>
          <a:xfrm flipV="1">
            <a:off x="4397433" y="4781895"/>
            <a:ext cx="448890" cy="798675"/>
          </a:xfrm>
          <a:prstGeom prst="bentConnector2">
            <a:avLst/>
          </a:prstGeom>
          <a:ln w="190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ontent Placeholder 2"/>
          <p:cNvSpPr>
            <a:spLocks noGrp="1"/>
          </p:cNvSpPr>
          <p:nvPr>
            <p:ph idx="1"/>
          </p:nvPr>
        </p:nvSpPr>
        <p:spPr>
          <a:xfrm>
            <a:off x="5764877" y="1354649"/>
            <a:ext cx="6313516" cy="2693650"/>
          </a:xfrm>
          <a:ln>
            <a:solidFill>
              <a:srgbClr val="FFC000"/>
            </a:solidFill>
          </a:ln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Our task is to create a VirusDetector object that can read binary files and determine if they contain a specified type(s) of computer virus.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The VirusDetector object reads the binary file and transfers the file to the Code Buffer of the VirusDetector object.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Once the file is in the Code Buffer, the VirusDetector object analyzes the binary code.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The analysis creates a report about the binary code and whether the specified viruses have been detected.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419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14" y="205564"/>
            <a:ext cx="3410500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General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>
            <a:off x="191193" y="1063416"/>
            <a:ext cx="11845635" cy="558676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The </a:t>
            </a:r>
            <a:r>
              <a:rPr lang="en-US" sz="1600" b="1" dirty="0">
                <a:solidFill>
                  <a:srgbClr val="FFC000"/>
                </a:solidFill>
              </a:rPr>
              <a:t>bit</a:t>
            </a:r>
            <a:r>
              <a:rPr lang="en-US" sz="1600" dirty="0"/>
              <a:t> is a basic unit of information in </a:t>
            </a:r>
            <a:r>
              <a:rPr lang="en-US" sz="1600" dirty="0" smtClean="0"/>
              <a:t>computing.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 smtClean="0"/>
              <a:t>A bit is either a ‘</a:t>
            </a:r>
            <a:r>
              <a:rPr lang="en-US" sz="1600" dirty="0" smtClean="0">
                <a:solidFill>
                  <a:srgbClr val="FFC000"/>
                </a:solidFill>
              </a:rPr>
              <a:t>1</a:t>
            </a:r>
            <a:r>
              <a:rPr lang="en-US" sz="1600" dirty="0" smtClean="0"/>
              <a:t>’ or a ‘</a:t>
            </a:r>
            <a:r>
              <a:rPr lang="en-US" sz="1600" dirty="0" smtClean="0">
                <a:solidFill>
                  <a:srgbClr val="FFC000"/>
                </a:solidFill>
              </a:rPr>
              <a:t>0</a:t>
            </a:r>
            <a:r>
              <a:rPr lang="en-US" sz="1600" dirty="0" smtClean="0"/>
              <a:t>’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 smtClean="0"/>
              <a:t>A ‘</a:t>
            </a:r>
            <a:r>
              <a:rPr lang="en-US" sz="1600" dirty="0" smtClean="0">
                <a:solidFill>
                  <a:srgbClr val="FFC000"/>
                </a:solidFill>
              </a:rPr>
              <a:t>1</a:t>
            </a:r>
            <a:r>
              <a:rPr lang="en-US" sz="1600" dirty="0" smtClean="0"/>
              <a:t>’ bit is considered </a:t>
            </a:r>
            <a:r>
              <a:rPr lang="en-US" sz="1600" dirty="0" smtClean="0">
                <a:solidFill>
                  <a:srgbClr val="FFC000"/>
                </a:solidFill>
              </a:rPr>
              <a:t>True</a:t>
            </a:r>
            <a:r>
              <a:rPr lang="en-US" sz="1600" dirty="0" smtClean="0"/>
              <a:t> and a ‘</a:t>
            </a:r>
            <a:r>
              <a:rPr lang="en-US" sz="1600" dirty="0" smtClean="0">
                <a:solidFill>
                  <a:srgbClr val="FFC000"/>
                </a:solidFill>
              </a:rPr>
              <a:t>0</a:t>
            </a:r>
            <a:r>
              <a:rPr lang="en-US" sz="1600" dirty="0" smtClean="0"/>
              <a:t>’ bit is considered </a:t>
            </a:r>
            <a:r>
              <a:rPr lang="en-US" sz="1600" dirty="0" smtClean="0">
                <a:solidFill>
                  <a:srgbClr val="FFC000"/>
                </a:solidFill>
              </a:rPr>
              <a:t>False</a:t>
            </a:r>
            <a:r>
              <a:rPr lang="en-US" sz="16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The </a:t>
            </a:r>
            <a:r>
              <a:rPr lang="en-US" sz="1600" b="1" dirty="0">
                <a:solidFill>
                  <a:srgbClr val="FFC000"/>
                </a:solidFill>
              </a:rPr>
              <a:t>byte</a:t>
            </a:r>
            <a:r>
              <a:rPr lang="en-US" sz="1600" dirty="0"/>
              <a:t> is a unit of digital information </a:t>
            </a:r>
            <a:r>
              <a:rPr lang="en-US" sz="1600" dirty="0" smtClean="0"/>
              <a:t>which </a:t>
            </a:r>
            <a:r>
              <a:rPr lang="en-US" sz="1600" dirty="0">
                <a:solidFill>
                  <a:srgbClr val="FFC000"/>
                </a:solidFill>
              </a:rPr>
              <a:t>consists of eight </a:t>
            </a:r>
            <a:r>
              <a:rPr lang="en-US" sz="1600" dirty="0" smtClean="0">
                <a:solidFill>
                  <a:srgbClr val="FFC000"/>
                </a:solidFill>
              </a:rPr>
              <a:t>bits</a:t>
            </a:r>
            <a:r>
              <a:rPr lang="en-US" sz="1600" dirty="0"/>
              <a:t> </a:t>
            </a:r>
            <a:r>
              <a:rPr lang="en-US" sz="1600" dirty="0" smtClean="0"/>
              <a:t>and is </a:t>
            </a:r>
            <a:r>
              <a:rPr lang="en-US" sz="1600" dirty="0"/>
              <a:t>the </a:t>
            </a:r>
            <a:r>
              <a:rPr lang="en-US" sz="1600" u="sng" dirty="0"/>
              <a:t>smallest</a:t>
            </a:r>
            <a:r>
              <a:rPr lang="en-US" sz="1600" dirty="0"/>
              <a:t> addressable unit of memory in </a:t>
            </a:r>
            <a:r>
              <a:rPr lang="en-US" sz="1600" dirty="0" smtClean="0"/>
              <a:t>computer </a:t>
            </a:r>
            <a:r>
              <a:rPr lang="en-US" sz="1600" dirty="0"/>
              <a:t>architectures</a:t>
            </a:r>
            <a:r>
              <a:rPr lang="en-US" sz="16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A </a:t>
            </a:r>
            <a:r>
              <a:rPr lang="en-US" sz="1600" b="1" dirty="0" smtClean="0">
                <a:solidFill>
                  <a:srgbClr val="FFC000"/>
                </a:solidFill>
              </a:rPr>
              <a:t>malformed byte </a:t>
            </a:r>
            <a:r>
              <a:rPr lang="en-US" sz="1600" dirty="0" smtClean="0"/>
              <a:t>is any byte that contains less than 8 bits…it is </a:t>
            </a:r>
            <a:r>
              <a:rPr lang="en-US" sz="1600" dirty="0" smtClean="0">
                <a:solidFill>
                  <a:srgbClr val="FFC000"/>
                </a:solidFill>
              </a:rPr>
              <a:t>not considered </a:t>
            </a:r>
            <a:r>
              <a:rPr lang="en-US" sz="1600" dirty="0" smtClean="0"/>
              <a:t>to be a True or a False byte.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A byte can be: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All True Byte</a:t>
            </a:r>
            <a:r>
              <a:rPr lang="en-US" sz="1600" dirty="0" smtClean="0">
                <a:solidFill>
                  <a:srgbClr val="FFC000"/>
                </a:solidFill>
              </a:rPr>
              <a:t>: </a:t>
            </a:r>
            <a:r>
              <a:rPr lang="en-US" sz="1600" dirty="0" smtClean="0"/>
              <a:t>a byte in which all bits are True bits…</a:t>
            </a:r>
            <a:r>
              <a:rPr lang="en-US" sz="1600" dirty="0" smtClean="0">
                <a:solidFill>
                  <a:srgbClr val="FFC000"/>
                </a:solidFill>
              </a:rPr>
              <a:t>11111111</a:t>
            </a:r>
            <a:r>
              <a:rPr lang="en-US" sz="1600" dirty="0" smtClean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All False Byte</a:t>
            </a:r>
            <a:r>
              <a:rPr lang="en-US" sz="1600" dirty="0" smtClean="0">
                <a:solidFill>
                  <a:srgbClr val="FFC000"/>
                </a:solidFill>
              </a:rPr>
              <a:t>: </a:t>
            </a:r>
            <a:r>
              <a:rPr lang="en-US" sz="1600" dirty="0" smtClean="0"/>
              <a:t>a byte in which all bits are False bits … </a:t>
            </a:r>
            <a:r>
              <a:rPr lang="en-US" sz="1600" dirty="0" smtClean="0">
                <a:solidFill>
                  <a:srgbClr val="FFC000"/>
                </a:solidFill>
              </a:rPr>
              <a:t>00000000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True Byte</a:t>
            </a:r>
            <a:r>
              <a:rPr lang="en-US" sz="1600" dirty="0" smtClean="0">
                <a:solidFill>
                  <a:srgbClr val="FFC000"/>
                </a:solidFill>
              </a:rPr>
              <a:t>: </a:t>
            </a:r>
            <a:r>
              <a:rPr lang="en-US" sz="1600" dirty="0" smtClean="0"/>
              <a:t>any byte in which there are more True bits than False bits…</a:t>
            </a:r>
            <a:r>
              <a:rPr lang="en-US" sz="1600" dirty="0" smtClean="0">
                <a:solidFill>
                  <a:srgbClr val="FFC000"/>
                </a:solidFill>
              </a:rPr>
              <a:t>10111010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False Byte</a:t>
            </a:r>
            <a:r>
              <a:rPr lang="en-US" sz="1600" dirty="0" smtClean="0">
                <a:solidFill>
                  <a:srgbClr val="FFC000"/>
                </a:solidFill>
              </a:rPr>
              <a:t>:</a:t>
            </a:r>
            <a:r>
              <a:rPr lang="en-US" sz="1600" dirty="0" smtClean="0"/>
              <a:t> any byte in which there are the same number or more False bits than True bits… </a:t>
            </a:r>
            <a:r>
              <a:rPr lang="en-US" sz="1600" dirty="0" smtClean="0">
                <a:solidFill>
                  <a:srgbClr val="FFC000"/>
                </a:solidFill>
              </a:rPr>
              <a:t>00101100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Recurrent True Byte</a:t>
            </a:r>
            <a:r>
              <a:rPr lang="en-US" sz="1600" dirty="0" smtClean="0">
                <a:solidFill>
                  <a:srgbClr val="FFC000"/>
                </a:solidFill>
              </a:rPr>
              <a:t>: </a:t>
            </a:r>
            <a:r>
              <a:rPr lang="en-US" sz="1600" dirty="0" smtClean="0"/>
              <a:t>any byte containing an alternating sequence of True then False bits …</a:t>
            </a:r>
            <a:r>
              <a:rPr lang="en-US" sz="1600" dirty="0" smtClean="0">
                <a:solidFill>
                  <a:srgbClr val="FFC000"/>
                </a:solidFill>
              </a:rPr>
              <a:t>10101010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FFC000"/>
                </a:solidFill>
              </a:rPr>
              <a:t>Recurrent </a:t>
            </a:r>
            <a:r>
              <a:rPr lang="en-US" sz="1600" b="1" dirty="0" smtClean="0">
                <a:solidFill>
                  <a:srgbClr val="FFC000"/>
                </a:solidFill>
              </a:rPr>
              <a:t>False </a:t>
            </a:r>
            <a:r>
              <a:rPr lang="en-US" sz="1600" b="1" dirty="0">
                <a:solidFill>
                  <a:srgbClr val="FFC000"/>
                </a:solidFill>
              </a:rPr>
              <a:t>Byte</a:t>
            </a:r>
            <a:r>
              <a:rPr lang="en-US" sz="1600" dirty="0">
                <a:solidFill>
                  <a:srgbClr val="FFC000"/>
                </a:solidFill>
              </a:rPr>
              <a:t>: </a:t>
            </a:r>
            <a:r>
              <a:rPr lang="en-US" sz="1600" dirty="0"/>
              <a:t>any byte containing an alternating sequence of </a:t>
            </a:r>
            <a:r>
              <a:rPr lang="en-US" sz="1600" dirty="0" smtClean="0"/>
              <a:t>False </a:t>
            </a:r>
            <a:r>
              <a:rPr lang="en-US" sz="1600" dirty="0"/>
              <a:t>then </a:t>
            </a:r>
            <a:r>
              <a:rPr lang="en-US" sz="1600" dirty="0" smtClean="0"/>
              <a:t>True bits…</a:t>
            </a:r>
            <a:r>
              <a:rPr lang="en-US" sz="1600" dirty="0" smtClean="0">
                <a:solidFill>
                  <a:srgbClr val="FFC000"/>
                </a:solidFill>
              </a:rPr>
              <a:t>01010101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rgbClr val="FFC000"/>
                </a:solidFill>
              </a:rPr>
              <a:t>Symetric Byte</a:t>
            </a:r>
            <a:r>
              <a:rPr lang="en-US" sz="1600" dirty="0" smtClean="0">
                <a:solidFill>
                  <a:srgbClr val="FFC000"/>
                </a:solidFill>
              </a:rPr>
              <a:t>: </a:t>
            </a:r>
            <a:r>
              <a:rPr lang="en-US" sz="1600" dirty="0" smtClean="0"/>
              <a:t>any byte containing 4 all True bits and 4 all False bits in consecutive order…</a:t>
            </a:r>
            <a:r>
              <a:rPr lang="en-US" sz="1600" dirty="0" smtClean="0">
                <a:solidFill>
                  <a:srgbClr val="FFC000"/>
                </a:solidFill>
              </a:rPr>
              <a:t> 11110000 </a:t>
            </a:r>
            <a:r>
              <a:rPr lang="en-US" sz="1600" dirty="0" smtClean="0"/>
              <a:t>or</a:t>
            </a:r>
            <a:r>
              <a:rPr lang="en-US" sz="1600" dirty="0" smtClean="0">
                <a:solidFill>
                  <a:srgbClr val="FFC000"/>
                </a:solidFill>
              </a:rPr>
              <a:t> 00001111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/>
              <a:t>Bits and bytes are not numbers and therefore are represented as strings in programming …</a:t>
            </a:r>
            <a:r>
              <a:rPr lang="en-US" sz="1600" dirty="0" smtClean="0">
                <a:solidFill>
                  <a:srgbClr val="FFC000"/>
                </a:solidFill>
              </a:rPr>
              <a:t>’10101010’</a:t>
            </a:r>
            <a:endParaRPr lang="en-US" sz="1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77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7223" y="170086"/>
            <a:ext cx="5230987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Virus Identification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2631" y="1704109"/>
            <a:ext cx="2344189" cy="53201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AlphaVirus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2863734" y="1778923"/>
            <a:ext cx="490451" cy="382385"/>
          </a:xfrm>
          <a:prstGeom prst="rightArrow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591100" y="1435904"/>
            <a:ext cx="8196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 binary file </a:t>
            </a:r>
            <a:r>
              <a:rPr lang="en-US" sz="1600" u="sng" dirty="0" smtClean="0"/>
              <a:t>contains</a:t>
            </a:r>
            <a:r>
              <a:rPr lang="en-US" sz="1600" dirty="0" smtClean="0"/>
              <a:t> the </a:t>
            </a:r>
            <a:r>
              <a:rPr lang="en-US" sz="1600" b="1" dirty="0" smtClean="0">
                <a:solidFill>
                  <a:srgbClr val="FFC000"/>
                </a:solidFill>
              </a:rPr>
              <a:t>Alpha Virus </a:t>
            </a:r>
            <a:r>
              <a:rPr lang="en-US" sz="1600" dirty="0" smtClean="0"/>
              <a:t>if </a:t>
            </a:r>
            <a:r>
              <a:rPr lang="en-US" sz="1600" u="sng" dirty="0" smtClean="0"/>
              <a:t>any</a:t>
            </a:r>
            <a:r>
              <a:rPr lang="en-US" sz="1600" dirty="0" smtClean="0"/>
              <a:t> of the following conditions are true: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C1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</a:t>
            </a:r>
            <a:r>
              <a:rPr lang="en-US" sz="1600" dirty="0" smtClean="0"/>
              <a:t>are more than 6 Recurrent True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C2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are no '0' bits in any single byte in the </a:t>
            </a:r>
            <a:r>
              <a:rPr lang="en-US" sz="1600" dirty="0" smtClean="0"/>
              <a:t>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C3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are more than 4 </a:t>
            </a:r>
            <a:r>
              <a:rPr lang="en-US" sz="1600" dirty="0" smtClean="0"/>
              <a:t>All True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C4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total number of bits in the file is evenly divisible by </a:t>
            </a:r>
            <a:r>
              <a:rPr lang="en-US" sz="1600" dirty="0" smtClean="0"/>
              <a:t>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 binary file </a:t>
            </a:r>
            <a:r>
              <a:rPr lang="en-US" sz="1600" u="sng" dirty="0" smtClean="0"/>
              <a:t>does not contain </a:t>
            </a:r>
            <a:r>
              <a:rPr lang="en-US" sz="1600" dirty="0" smtClean="0"/>
              <a:t>the </a:t>
            </a:r>
            <a:r>
              <a:rPr lang="en-US" sz="1600" b="1" dirty="0" smtClean="0">
                <a:solidFill>
                  <a:srgbClr val="FFC000"/>
                </a:solidFill>
              </a:rPr>
              <a:t>Alpha Virus </a:t>
            </a:r>
            <a:r>
              <a:rPr lang="en-US" sz="1600" dirty="0" smtClean="0"/>
              <a:t>if it has no malformed bytes.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32" y="3241962"/>
            <a:ext cx="2344189" cy="5320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BetaVirus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2867891" y="3316776"/>
            <a:ext cx="490451" cy="382385"/>
          </a:xfrm>
          <a:prstGeom prst="rightArrow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682539" y="3158834"/>
            <a:ext cx="81963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 binary file contains the </a:t>
            </a:r>
            <a:r>
              <a:rPr lang="en-US" sz="1600" b="1" dirty="0" smtClean="0">
                <a:solidFill>
                  <a:srgbClr val="FFC000"/>
                </a:solidFill>
              </a:rPr>
              <a:t>Beta Virus </a:t>
            </a:r>
            <a:r>
              <a:rPr lang="en-US" sz="1600" dirty="0" smtClean="0"/>
              <a:t>if </a:t>
            </a:r>
            <a:r>
              <a:rPr lang="en-US" sz="1600" u="sng" dirty="0" smtClean="0"/>
              <a:t>any</a:t>
            </a:r>
            <a:r>
              <a:rPr lang="en-US" sz="1600" dirty="0" smtClean="0"/>
              <a:t> of the following conditions are true: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C1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</a:t>
            </a:r>
            <a:r>
              <a:rPr lang="en-US" sz="1600" dirty="0" smtClean="0"/>
              <a:t>are no Recurrent True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C2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are no </a:t>
            </a:r>
            <a:r>
              <a:rPr lang="en-US" sz="1600" dirty="0" smtClean="0"/>
              <a:t>‘1' </a:t>
            </a:r>
            <a:r>
              <a:rPr lang="en-US" sz="1600" dirty="0"/>
              <a:t>bits in any single byte in the </a:t>
            </a:r>
            <a:r>
              <a:rPr lang="en-US" sz="1600" dirty="0" smtClean="0"/>
              <a:t>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C3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are more than 4 </a:t>
            </a:r>
            <a:r>
              <a:rPr lang="en-US" sz="1600" dirty="0" smtClean="0"/>
              <a:t>Symmetric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C4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total number of bits in the file is evenly divisible by </a:t>
            </a:r>
            <a:r>
              <a:rPr lang="en-US" sz="1600" dirty="0" smtClean="0"/>
              <a:t>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binary file </a:t>
            </a:r>
            <a:r>
              <a:rPr lang="en-US" sz="1600" u="sng" dirty="0"/>
              <a:t>does not contain </a:t>
            </a:r>
            <a:r>
              <a:rPr lang="en-US" sz="1600" dirty="0"/>
              <a:t>the </a:t>
            </a:r>
            <a:r>
              <a:rPr lang="en-US" sz="1600" b="1" dirty="0" smtClean="0">
                <a:solidFill>
                  <a:srgbClr val="FFC000"/>
                </a:solidFill>
              </a:rPr>
              <a:t>Beta </a:t>
            </a:r>
            <a:r>
              <a:rPr lang="en-US" sz="1600" b="1" dirty="0">
                <a:solidFill>
                  <a:srgbClr val="FFC000"/>
                </a:solidFill>
              </a:rPr>
              <a:t>Virus </a:t>
            </a:r>
            <a:r>
              <a:rPr lang="en-US" sz="1600" dirty="0"/>
              <a:t>if </a:t>
            </a:r>
            <a:r>
              <a:rPr lang="en-US" sz="1600" dirty="0" smtClean="0"/>
              <a:t>has less than 6 </a:t>
            </a:r>
            <a:r>
              <a:rPr lang="en-US" sz="1600" dirty="0"/>
              <a:t>malformed bytes</a:t>
            </a:r>
            <a:r>
              <a:rPr lang="en-US" sz="1600" dirty="0" smtClean="0"/>
              <a:t>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82630" y="4912820"/>
            <a:ext cx="2344189" cy="53201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GammaVirus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2804402" y="4987634"/>
            <a:ext cx="490451" cy="382385"/>
          </a:xfrm>
          <a:prstGeom prst="rightArrow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682539" y="4987634"/>
            <a:ext cx="84124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 binary file contains the </a:t>
            </a:r>
            <a:r>
              <a:rPr lang="en-US" sz="1600" b="1" dirty="0" smtClean="0">
                <a:solidFill>
                  <a:srgbClr val="FFC000"/>
                </a:solidFill>
              </a:rPr>
              <a:t>Gamma Virus </a:t>
            </a:r>
            <a:r>
              <a:rPr lang="en-US" sz="1600" dirty="0" smtClean="0"/>
              <a:t>if </a:t>
            </a:r>
            <a:r>
              <a:rPr lang="en-US" sz="1600" u="sng" dirty="0" smtClean="0"/>
              <a:t>any</a:t>
            </a:r>
            <a:r>
              <a:rPr lang="en-US" sz="1600" dirty="0" smtClean="0"/>
              <a:t> of the following conditions are true: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C1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</a:t>
            </a:r>
            <a:r>
              <a:rPr lang="en-US" sz="1600" dirty="0" smtClean="0"/>
              <a:t>are exactly 8 Recurrent False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C2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</a:t>
            </a:r>
            <a:r>
              <a:rPr lang="en-US" sz="1600" dirty="0" smtClean="0"/>
              <a:t>is a Malformed Byte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C3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There are </a:t>
            </a:r>
            <a:r>
              <a:rPr lang="en-US" sz="1600" dirty="0" smtClean="0"/>
              <a:t>no Recurrent True or Symmetric Bytes in the file.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FFC000"/>
                </a:solidFill>
              </a:rPr>
              <a:t>C4</a:t>
            </a:r>
            <a:r>
              <a:rPr lang="en-US" sz="1600" dirty="0">
                <a:solidFill>
                  <a:srgbClr val="FFC000"/>
                </a:solidFill>
              </a:rPr>
              <a:t>:</a:t>
            </a:r>
            <a:r>
              <a:rPr lang="en-US" sz="1600" dirty="0"/>
              <a:t> The </a:t>
            </a:r>
            <a:r>
              <a:rPr lang="en-US" sz="1600" dirty="0" smtClean="0"/>
              <a:t>number or True bytes is more than 8% greater than the number of False Bytes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12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24443" y="4921452"/>
            <a:ext cx="7182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</a:t>
            </a:r>
            <a:r>
              <a:rPr lang="en-US" sz="1400" b="1" dirty="0" smtClean="0">
                <a:solidFill>
                  <a:srgbClr val="FFC000"/>
                </a:solidFill>
              </a:rPr>
              <a:t>constructor</a:t>
            </a:r>
            <a:r>
              <a:rPr lang="en-US" sz="1400" dirty="0" smtClean="0"/>
              <a:t> for the </a:t>
            </a:r>
            <a:r>
              <a:rPr lang="en-US" sz="1400" b="1" dirty="0" smtClean="0"/>
              <a:t>VirusDetector </a:t>
            </a:r>
            <a:r>
              <a:rPr lang="en-US" sz="1400" dirty="0" smtClean="0"/>
              <a:t>class </a:t>
            </a:r>
            <a:r>
              <a:rPr lang="en-US" sz="1400" b="1" dirty="0" smtClean="0">
                <a:solidFill>
                  <a:srgbClr val="FF0000"/>
                </a:solidFill>
              </a:rPr>
              <a:t>must have </a:t>
            </a:r>
            <a:r>
              <a:rPr lang="en-US" sz="1400" dirty="0" smtClean="0">
                <a:solidFill>
                  <a:srgbClr val="FF0000"/>
                </a:solidFill>
              </a:rPr>
              <a:t> </a:t>
            </a:r>
            <a:r>
              <a:rPr lang="en-US" sz="1400" dirty="0" smtClean="0"/>
              <a:t>the following signature:</a:t>
            </a:r>
            <a:endParaRPr lang="en-US" sz="1400" dirty="0"/>
          </a:p>
        </p:txBody>
      </p:sp>
      <p:pic>
        <p:nvPicPr>
          <p:cNvPr id="20" name="Picture 19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12"/>
          <a:stretch/>
        </p:blipFill>
        <p:spPr>
          <a:xfrm>
            <a:off x="374074" y="5382424"/>
            <a:ext cx="6763694" cy="384315"/>
          </a:xfrm>
          <a:prstGeom prst="rect">
            <a:avLst/>
          </a:prstGeom>
          <a:ln w="38100" cap="sq">
            <a:solidFill>
              <a:srgbClr val="FFC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1" name="TextBox 20"/>
          <p:cNvSpPr txBox="1"/>
          <p:nvPr/>
        </p:nvSpPr>
        <p:spPr>
          <a:xfrm>
            <a:off x="8013470" y="4552120"/>
            <a:ext cx="2643446" cy="738664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 constructor increments </a:t>
            </a:r>
            <a:r>
              <a:rPr lang="en-US" sz="1400" b="1" dirty="0" smtClean="0">
                <a:solidFill>
                  <a:srgbClr val="FFC000"/>
                </a:solidFill>
              </a:rPr>
              <a:t>detectorCount</a:t>
            </a:r>
            <a:r>
              <a:rPr lang="en-US" sz="1400" dirty="0" smtClean="0"/>
              <a:t> by 1 after each object is created</a:t>
            </a:r>
            <a:endParaRPr lang="en-US" sz="1400" dirty="0"/>
          </a:p>
        </p:txBody>
      </p:sp>
      <p:cxnSp>
        <p:nvCxnSpPr>
          <p:cNvPr id="23" name="Elbow Connector 22"/>
          <p:cNvCxnSpPr>
            <a:stCxn id="21" idx="2"/>
            <a:endCxn id="20" idx="3"/>
          </p:cNvCxnSpPr>
          <p:nvPr/>
        </p:nvCxnSpPr>
        <p:spPr>
          <a:xfrm rot="5400000">
            <a:off x="8094582" y="4333971"/>
            <a:ext cx="283798" cy="2197425"/>
          </a:xfrm>
          <a:prstGeom prst="bentConnector2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072614"/>
              </p:ext>
            </p:extLst>
          </p:nvPr>
        </p:nvGraphicFramePr>
        <p:xfrm>
          <a:off x="374074" y="295729"/>
          <a:ext cx="6550601" cy="4028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88176">
                  <a:extLst>
                    <a:ext uri="{9D8B030D-6E8A-4147-A177-3AD203B41FA5}">
                      <a16:colId xmlns:a16="http://schemas.microsoft.com/office/drawing/2014/main" val="3985304133"/>
                    </a:ext>
                  </a:extLst>
                </a:gridCol>
                <a:gridCol w="4162425">
                  <a:extLst>
                    <a:ext uri="{9D8B030D-6E8A-4147-A177-3AD203B41FA5}">
                      <a16:colId xmlns:a16="http://schemas.microsoft.com/office/drawing/2014/main" val="154168245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</a:rPr>
                        <a:t>VirusDetector</a:t>
                      </a:r>
                      <a:endParaRPr lang="en-US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64802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-detectorID: String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-detectorVersion: String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-detectorPassword: String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-analyzedFile: String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-codeBuffer: List(String)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r>
                        <a:rPr lang="en-US" sz="1200" b="1" dirty="0" smtClean="0">
                          <a:solidFill>
                            <a:srgbClr val="FF0000"/>
                          </a:solidFill>
                        </a:rPr>
                        <a:t>static </a:t>
                      </a:r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detectorCount: int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95618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+displayDetectorInfo()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+readFileToCodeBuffer()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+flushCodeBuffer()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+analyzeCodeBuffer()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+countTotalBytes()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+countTotalBits()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+countFalseBits()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+countTrueBytes()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+countFalseBytes()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+countAllTrueBytes()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+countAllFalseBytes()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+countRecurrentTrueBytes()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+countRecurrentFalseBytes()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+countSymmetricBytes()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+checkForMalformedByte()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+checkBit (String b)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+detectAlphaVirus()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+detectBetaVirus()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+detectGammaVirus()</a:t>
                      </a:r>
                    </a:p>
                    <a:p>
                      <a:r>
                        <a:rPr lang="en-US" sz="1200" b="1" dirty="0" smtClean="0">
                          <a:solidFill>
                            <a:schemeClr val="bg1"/>
                          </a:solidFill>
                        </a:rPr>
                        <a:t>+</a:t>
                      </a:r>
                      <a:r>
                        <a:rPr lang="en-US" sz="1200" b="1" dirty="0" smtClean="0"/>
                        <a:t> </a:t>
                      </a:r>
                      <a:r>
                        <a:rPr lang="en-US" sz="1200" b="1" dirty="0" smtClean="0">
                          <a:solidFill>
                            <a:srgbClr val="FF0000"/>
                          </a:solidFill>
                        </a:rPr>
                        <a:t>static</a:t>
                      </a:r>
                      <a:r>
                        <a:rPr lang="en-US" sz="1200" b="1" dirty="0" smtClean="0"/>
                        <a:t> displayDetectorCodeBuffer (VirusDetector vd)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9104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721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113616"/>
              </p:ext>
            </p:extLst>
          </p:nvPr>
        </p:nvGraphicFramePr>
        <p:xfrm>
          <a:off x="311265" y="1318182"/>
          <a:ext cx="11459555" cy="5029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00166">
                  <a:extLst>
                    <a:ext uri="{9D8B030D-6E8A-4147-A177-3AD203B41FA5}">
                      <a16:colId xmlns:a16="http://schemas.microsoft.com/office/drawing/2014/main" val="3216827438"/>
                    </a:ext>
                  </a:extLst>
                </a:gridCol>
                <a:gridCol w="856211">
                  <a:extLst>
                    <a:ext uri="{9D8B030D-6E8A-4147-A177-3AD203B41FA5}">
                      <a16:colId xmlns:a16="http://schemas.microsoft.com/office/drawing/2014/main" val="2273157513"/>
                    </a:ext>
                  </a:extLst>
                </a:gridCol>
                <a:gridCol w="656706">
                  <a:extLst>
                    <a:ext uri="{9D8B030D-6E8A-4147-A177-3AD203B41FA5}">
                      <a16:colId xmlns:a16="http://schemas.microsoft.com/office/drawing/2014/main" val="385961951"/>
                    </a:ext>
                  </a:extLst>
                </a:gridCol>
                <a:gridCol w="6151418">
                  <a:extLst>
                    <a:ext uri="{9D8B030D-6E8A-4147-A177-3AD203B41FA5}">
                      <a16:colId xmlns:a16="http://schemas.microsoft.com/office/drawing/2014/main" val="1814249458"/>
                    </a:ext>
                  </a:extLst>
                </a:gridCol>
                <a:gridCol w="1995054">
                  <a:extLst>
                    <a:ext uri="{9D8B030D-6E8A-4147-A177-3AD203B41FA5}">
                      <a16:colId xmlns:a16="http://schemas.microsoft.com/office/drawing/2014/main" val="252163561"/>
                    </a:ext>
                  </a:extLst>
                </a:gridCol>
              </a:tblGrid>
              <a:tr h="2268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 Type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Input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Processing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Output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851065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displayDetectorInfo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prints the version and password of this VirusDetector</a:t>
                      </a:r>
                      <a:r>
                        <a:rPr lang="en-US" sz="1200" b="1" baseline="0" dirty="0" smtClean="0"/>
                        <a:t> object formatted as shown on slide 10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void</a:t>
                      </a:r>
                      <a:r>
                        <a:rPr lang="en-US" sz="1200" b="1" baseline="0" dirty="0" smtClean="0"/>
                        <a:t>…formatted output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175891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readFileToCodeBuffer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reads a binary file into the codeBuffer of this VirusDetector</a:t>
                      </a:r>
                      <a:r>
                        <a:rPr lang="en-US" sz="1200" b="1" baseline="0" dirty="0" smtClean="0"/>
                        <a:t> object and sets the analyzedFile attribute to the filepath of the binary file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void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395027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flushCodeBuffer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deletes the</a:t>
                      </a:r>
                      <a:r>
                        <a:rPr lang="en-US" sz="1200" b="1" baseline="0" dirty="0" smtClean="0"/>
                        <a:t> contents of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void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700152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analyzeCodeBuffer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reads the codeBuffer of this VirusDetector object and displays the information as shown on slide 12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void…formatted output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158644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countTotalBytes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counts the total number of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637658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countTotalBits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bits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int…bit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451098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countTrueBits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True bits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int…True bit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43819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countFalseBits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False bits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int…False bit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566600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countTrueBytes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True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int…True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351295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countFalseBytes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False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int…False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728732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countAllTrueBytes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All True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int…All True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285960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countAllFalseBytes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All False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int…All False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410044"/>
                  </a:ext>
                </a:extLst>
              </a:tr>
            </a:tbl>
          </a:graphicData>
        </a:graphic>
      </p:graphicFrame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11265" y="186712"/>
            <a:ext cx="8558415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Instance Method Specifications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855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8073071"/>
              </p:ext>
            </p:extLst>
          </p:nvPr>
        </p:nvGraphicFramePr>
        <p:xfrm>
          <a:off x="302952" y="1077113"/>
          <a:ext cx="11459555" cy="5577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9302">
                  <a:extLst>
                    <a:ext uri="{9D8B030D-6E8A-4147-A177-3AD203B41FA5}">
                      <a16:colId xmlns:a16="http://schemas.microsoft.com/office/drawing/2014/main" val="3216827438"/>
                    </a:ext>
                  </a:extLst>
                </a:gridCol>
                <a:gridCol w="980902">
                  <a:extLst>
                    <a:ext uri="{9D8B030D-6E8A-4147-A177-3AD203B41FA5}">
                      <a16:colId xmlns:a16="http://schemas.microsoft.com/office/drawing/2014/main" val="2273157513"/>
                    </a:ext>
                  </a:extLst>
                </a:gridCol>
                <a:gridCol w="706582">
                  <a:extLst>
                    <a:ext uri="{9D8B030D-6E8A-4147-A177-3AD203B41FA5}">
                      <a16:colId xmlns:a16="http://schemas.microsoft.com/office/drawing/2014/main" val="385961951"/>
                    </a:ext>
                  </a:extLst>
                </a:gridCol>
                <a:gridCol w="5627715">
                  <a:extLst>
                    <a:ext uri="{9D8B030D-6E8A-4147-A177-3AD203B41FA5}">
                      <a16:colId xmlns:a16="http://schemas.microsoft.com/office/drawing/2014/main" val="1814249458"/>
                    </a:ext>
                  </a:extLst>
                </a:gridCol>
                <a:gridCol w="1995054">
                  <a:extLst>
                    <a:ext uri="{9D8B030D-6E8A-4147-A177-3AD203B41FA5}">
                      <a16:colId xmlns:a16="http://schemas.microsoft.com/office/drawing/2014/main" val="252163561"/>
                    </a:ext>
                  </a:extLst>
                </a:gridCol>
              </a:tblGrid>
              <a:tr h="2268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 Type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Input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Processing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Output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851065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countRecurrentTrueBytes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 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Recurrent True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int…Recurrent True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175891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countRecurrentFalseBytes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Recurrent False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int…Recurrent False 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395027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countSymmetricBytes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counts the total number of Symmetric bytes in the codeBuffer of this VirusDetector object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int…Symmetric</a:t>
                      </a:r>
                      <a:r>
                        <a:rPr lang="en-US" sz="1200" b="1" baseline="0" dirty="0" smtClean="0"/>
                        <a:t> </a:t>
                      </a:r>
                      <a:r>
                        <a:rPr lang="en-US" sz="1200" b="1" dirty="0" smtClean="0"/>
                        <a:t>byte count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700152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checkForMalformedByte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determines the number (count) of malformed bytes as well as the index in the codeBuffer of each malformed byte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tuple of length 2</a:t>
                      </a:r>
                    </a:p>
                    <a:p>
                      <a:pPr algn="l"/>
                      <a:r>
                        <a:rPr lang="en-US" sz="1200" b="1" dirty="0" smtClean="0"/>
                        <a:t>0 Index contains the number of malformed bytes and the 1 index contains a list of the indexes of each malformed byte</a:t>
                      </a:r>
                      <a:endParaRPr 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6158644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checkTrueBit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smtClean="0"/>
                        <a:t>Bit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determines if a bit is true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boolean…True if a</a:t>
                      </a:r>
                      <a:r>
                        <a:rPr lang="en-US" sz="1200" b="1" baseline="0" dirty="0" smtClean="0"/>
                        <a:t> bit is a ‘1’ and False otherwise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637658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detectAlphaVirus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determines</a:t>
                      </a:r>
                      <a:r>
                        <a:rPr lang="en-US" sz="1200" b="1" baseline="0" dirty="0" smtClean="0"/>
                        <a:t> if the file in the codeBuffer of this VirusDetector object contains the Alpha Virus (see slide 5)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boolean…True if the virus is present and False otherwise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451098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detectBetaVirus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determines</a:t>
                      </a:r>
                      <a:r>
                        <a:rPr lang="en-US" sz="1200" b="1" baseline="0" dirty="0" smtClean="0"/>
                        <a:t> if the file in the codeBuffer of this VirusDetector object contains the Beta Virus (see slide 5)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boolean…True if the virus is present and False otherwise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43819"/>
                  </a:ext>
                </a:extLst>
              </a:tr>
              <a:tr h="184011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detectGammaVirus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Instance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None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determines</a:t>
                      </a:r>
                      <a:r>
                        <a:rPr lang="en-US" sz="1200" b="1" baseline="0" dirty="0" smtClean="0"/>
                        <a:t> if the file in the codeBuffer of this VirusDetector object contains the Gamma Virus (see slide 5)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boolean…True if the virus is present and False otherwise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566600"/>
                  </a:ext>
                </a:extLst>
              </a:tr>
            </a:tbl>
          </a:graphicData>
        </a:graphic>
      </p:graphicFrame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11265" y="186712"/>
            <a:ext cx="8558415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Instance Method Specifications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189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451561"/>
              </p:ext>
            </p:extLst>
          </p:nvPr>
        </p:nvGraphicFramePr>
        <p:xfrm>
          <a:off x="311265" y="1293244"/>
          <a:ext cx="11459555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07491">
                  <a:extLst>
                    <a:ext uri="{9D8B030D-6E8A-4147-A177-3AD203B41FA5}">
                      <a16:colId xmlns:a16="http://schemas.microsoft.com/office/drawing/2014/main" val="3216827438"/>
                    </a:ext>
                  </a:extLst>
                </a:gridCol>
                <a:gridCol w="922713">
                  <a:extLst>
                    <a:ext uri="{9D8B030D-6E8A-4147-A177-3AD203B41FA5}">
                      <a16:colId xmlns:a16="http://schemas.microsoft.com/office/drawing/2014/main" val="2273157513"/>
                    </a:ext>
                  </a:extLst>
                </a:gridCol>
                <a:gridCol w="1870364">
                  <a:extLst>
                    <a:ext uri="{9D8B030D-6E8A-4147-A177-3AD203B41FA5}">
                      <a16:colId xmlns:a16="http://schemas.microsoft.com/office/drawing/2014/main" val="385961951"/>
                    </a:ext>
                  </a:extLst>
                </a:gridCol>
                <a:gridCol w="4463933">
                  <a:extLst>
                    <a:ext uri="{9D8B030D-6E8A-4147-A177-3AD203B41FA5}">
                      <a16:colId xmlns:a16="http://schemas.microsoft.com/office/drawing/2014/main" val="1814249458"/>
                    </a:ext>
                  </a:extLst>
                </a:gridCol>
                <a:gridCol w="1995054">
                  <a:extLst>
                    <a:ext uri="{9D8B030D-6E8A-4147-A177-3AD203B41FA5}">
                      <a16:colId xmlns:a16="http://schemas.microsoft.com/office/drawing/2014/main" val="252163561"/>
                    </a:ext>
                  </a:extLst>
                </a:gridCol>
              </a:tblGrid>
              <a:tr h="2268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Method Type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Input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Processing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C000"/>
                          </a:solidFill>
                        </a:rPr>
                        <a:t>Output</a:t>
                      </a:r>
                      <a:endParaRPr lang="en-US" sz="1200" dirty="0">
                        <a:solidFill>
                          <a:srgbClr val="FFC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851065"/>
                  </a:ext>
                </a:extLst>
              </a:tr>
              <a:tr h="226863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displayDetectorCodeBuffer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Static 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VirusDetector</a:t>
                      </a:r>
                      <a:r>
                        <a:rPr lang="en-US" sz="1200" b="1" baseline="0" dirty="0" smtClean="0"/>
                        <a:t> object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/>
                        <a:t>prints</a:t>
                      </a:r>
                      <a:r>
                        <a:rPr lang="en-US" sz="1200" b="1" baseline="0" dirty="0" smtClean="0"/>
                        <a:t> the contents of the codeBuffer of the specified VirusDetector object</a:t>
                      </a:r>
                      <a:endParaRPr 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void…codeBuffer</a:t>
                      </a:r>
                      <a:r>
                        <a:rPr lang="en-US" sz="1200" b="1" baseline="0" dirty="0" smtClean="0"/>
                        <a:t> contents</a:t>
                      </a:r>
                      <a:endParaRPr 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175891"/>
                  </a:ext>
                </a:extLst>
              </a:tr>
            </a:tbl>
          </a:graphicData>
        </a:graphic>
      </p:graphicFrame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11265" y="186712"/>
            <a:ext cx="8558415" cy="686126"/>
          </a:xfrm>
        </p:spPr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Static Method Specifications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210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7771</TotalTime>
  <Words>1461</Words>
  <Application>Microsoft Office PowerPoint</Application>
  <PresentationFormat>Widescreen</PresentationFormat>
  <Paragraphs>237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Century Gothic</vt:lpstr>
      <vt:lpstr>Arial Black</vt:lpstr>
      <vt:lpstr>Wingdings 3</vt:lpstr>
      <vt:lpstr>MS UI Gothic</vt:lpstr>
      <vt:lpstr>Arial</vt:lpstr>
      <vt:lpstr>Wingdings</vt:lpstr>
      <vt:lpstr>Ion</vt:lpstr>
      <vt:lpstr>Python Programming</vt:lpstr>
      <vt:lpstr>General</vt:lpstr>
      <vt:lpstr>General</vt:lpstr>
      <vt:lpstr>General</vt:lpstr>
      <vt:lpstr>Virus Identification</vt:lpstr>
      <vt:lpstr>PowerPoint Presentation</vt:lpstr>
      <vt:lpstr>Instance Method Specifications</vt:lpstr>
      <vt:lpstr>Instance Method Specifications</vt:lpstr>
      <vt:lpstr>Static Method Specifications</vt:lpstr>
      <vt:lpstr>Formatted Output</vt:lpstr>
      <vt:lpstr>Testing and Expected Output</vt:lpstr>
      <vt:lpstr>Testing and Expected Output Format</vt:lpstr>
    </vt:vector>
  </TitlesOfParts>
  <Company>Pace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</dc:title>
  <dc:creator>Gene Locklear</dc:creator>
  <cp:lastModifiedBy>Gene Locklear</cp:lastModifiedBy>
  <cp:revision>223</cp:revision>
  <dcterms:created xsi:type="dcterms:W3CDTF">2018-08-06T13:23:52Z</dcterms:created>
  <dcterms:modified xsi:type="dcterms:W3CDTF">2021-03-22T19:57:10Z</dcterms:modified>
</cp:coreProperties>
</file>

<file path=docProps/thumbnail.jpeg>
</file>